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6" r:id="rId2"/>
  </p:sldMasterIdLst>
  <p:notesMasterIdLst>
    <p:notesMasterId r:id="rId32"/>
  </p:notesMasterIdLst>
  <p:sldIdLst>
    <p:sldId id="262" r:id="rId3"/>
    <p:sldId id="257" r:id="rId4"/>
    <p:sldId id="356" r:id="rId5"/>
    <p:sldId id="375" r:id="rId6"/>
    <p:sldId id="355" r:id="rId7"/>
    <p:sldId id="258" r:id="rId8"/>
    <p:sldId id="358" r:id="rId9"/>
    <p:sldId id="354" r:id="rId10"/>
    <p:sldId id="359" r:id="rId11"/>
    <p:sldId id="353" r:id="rId12"/>
    <p:sldId id="357" r:id="rId13"/>
    <p:sldId id="360" r:id="rId14"/>
    <p:sldId id="361" r:id="rId15"/>
    <p:sldId id="362" r:id="rId16"/>
    <p:sldId id="363" r:id="rId17"/>
    <p:sldId id="364" r:id="rId18"/>
    <p:sldId id="365" r:id="rId19"/>
    <p:sldId id="366" r:id="rId20"/>
    <p:sldId id="367" r:id="rId21"/>
    <p:sldId id="368" r:id="rId22"/>
    <p:sldId id="369" r:id="rId23"/>
    <p:sldId id="370" r:id="rId24"/>
    <p:sldId id="371" r:id="rId25"/>
    <p:sldId id="372" r:id="rId26"/>
    <p:sldId id="373" r:id="rId27"/>
    <p:sldId id="374" r:id="rId28"/>
    <p:sldId id="352" r:id="rId29"/>
    <p:sldId id="261" r:id="rId30"/>
    <p:sldId id="26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DB00B6"/>
    <a:srgbClr val="422878"/>
    <a:srgbClr val="3E51A1"/>
    <a:srgbClr val="D93654"/>
    <a:srgbClr val="ADD54C"/>
    <a:srgbClr val="51B1CC"/>
    <a:srgbClr val="C900A4"/>
    <a:srgbClr val="C73754"/>
    <a:srgbClr val="F291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/>
    <p:restoredTop sz="86531"/>
  </p:normalViewPr>
  <p:slideViewPr>
    <p:cSldViewPr snapToGrid="0" snapToObjects="1">
      <p:cViewPr varScale="1">
        <p:scale>
          <a:sx n="90" d="100"/>
          <a:sy n="90" d="100"/>
        </p:scale>
        <p:origin x="396" y="90"/>
      </p:cViewPr>
      <p:guideLst/>
    </p:cSldViewPr>
  </p:slideViewPr>
  <p:outlineViewPr>
    <p:cViewPr>
      <p:scale>
        <a:sx n="100" d="100"/>
        <a:sy n="100" d="100"/>
      </p:scale>
      <p:origin x="0" y="-50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EB3CA8-35A9-DD41-A38A-BD1260796DF9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1F9F9-DC9B-4149-B564-D31F05553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677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Steve Bio</a:t>
            </a:r>
          </a:p>
        </p:txBody>
      </p:sp>
    </p:spTree>
    <p:extLst>
      <p:ext uri="{BB962C8B-B14F-4D97-AF65-F5344CB8AC3E}">
        <p14:creationId xmlns:p14="http://schemas.microsoft.com/office/powerpoint/2010/main" val="2520265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1.png"/><Relationship Id="rId7" Type="http://schemas.openxmlformats.org/officeDocument/2006/relationships/image" Target="../media/image2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2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DevSecO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picture containing text, brick, tiled&#10;&#10;Description automatically generated">
            <a:extLst>
              <a:ext uri="{FF2B5EF4-FFF2-40B4-BE49-F238E27FC236}">
                <a16:creationId xmlns:a16="http://schemas.microsoft.com/office/drawing/2014/main" id="{DE61132A-0AC6-8667-B14B-542E94CDF7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pic>
        <p:nvPicPr>
          <p:cNvPr id="4" name="Picture 3" descr="Text, logo&#10;&#10;Description automatically generated">
            <a:extLst>
              <a:ext uri="{FF2B5EF4-FFF2-40B4-BE49-F238E27FC236}">
                <a16:creationId xmlns:a16="http://schemas.microsoft.com/office/drawing/2014/main" id="{A944E29A-89AB-871C-4310-3679CAD4B6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6522" y="4383583"/>
            <a:ext cx="2159675" cy="2159675"/>
          </a:xfrm>
          <a:prstGeom prst="rect">
            <a:avLst/>
          </a:prstGeom>
        </p:spPr>
      </p:pic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83092093-DB96-7DE0-6849-5BB2CC6369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9267" y="4988950"/>
            <a:ext cx="6973281" cy="46672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="0" i="0">
                <a:solidFill>
                  <a:schemeClr val="bg1"/>
                </a:solidFill>
                <a:latin typeface="Arial Rounded MT Bold" panose="020F0704030504030204" pitchFamily="34" charset="0"/>
              </a:defRPr>
            </a:lvl1pPr>
          </a:lstStyle>
          <a:p>
            <a:pPr lvl="0"/>
            <a:r>
              <a:rPr lang="en-US" dirty="0"/>
              <a:t>Speaker Name, Company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:a16="http://schemas.microsoft.com/office/drawing/2014/main" id="{81BE6E31-B26D-BA81-4FDC-3AEFD477EC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99268" y="2163539"/>
            <a:ext cx="6973281" cy="232866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buNone/>
              <a:defRPr sz="4000" b="1">
                <a:solidFill>
                  <a:schemeClr val="bg1"/>
                </a:solidFill>
                <a:latin typeface="Arial Rounded MT Bold" panose="020F0704030504030204" pitchFamily="34" charset="0"/>
              </a:defRPr>
            </a:lvl1pPr>
          </a:lstStyle>
          <a:p>
            <a:pPr lvl="0"/>
            <a:r>
              <a:rPr lang="en-US" dirty="0"/>
              <a:t>Session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F761D3-9831-C083-84DD-895E795C4D46}"/>
              </a:ext>
            </a:extLst>
          </p:cNvPr>
          <p:cNvSpPr txBox="1"/>
          <p:nvPr userDrawn="1"/>
        </p:nvSpPr>
        <p:spPr>
          <a:xfrm>
            <a:off x="4699268" y="1607390"/>
            <a:ext cx="5799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spc="300" dirty="0">
                <a:solidFill>
                  <a:srgbClr val="FFCC00"/>
                </a:solidFill>
                <a:latin typeface="Arial Rounded MT Bold" panose="020F0704030504030204" pitchFamily="34" charset="0"/>
              </a:rPr>
              <a:t>OCTOBER</a:t>
            </a:r>
            <a:r>
              <a:rPr lang="en-US" sz="1400" spc="300" dirty="0">
                <a:solidFill>
                  <a:srgbClr val="FFCC00"/>
                </a:solidFill>
                <a:latin typeface="Proxima Soft Semibold" panose="02000506030000020004" pitchFamily="50" charset="0"/>
              </a:rPr>
              <a:t> 26, 2023</a:t>
            </a:r>
          </a:p>
        </p:txBody>
      </p:sp>
      <p:pic>
        <p:nvPicPr>
          <p:cNvPr id="8" name="Picture 7" descr="A neon sign with text&#10;&#10;Description automatically generated">
            <a:extLst>
              <a:ext uri="{FF2B5EF4-FFF2-40B4-BE49-F238E27FC236}">
                <a16:creationId xmlns:a16="http://schemas.microsoft.com/office/drawing/2014/main" id="{BE4F2695-B6F1-5A97-7D91-8A2CF3887AF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7160" y="458433"/>
            <a:ext cx="2936343" cy="1582474"/>
          </a:xfrm>
          <a:prstGeom prst="rect">
            <a:avLst/>
          </a:prstGeom>
        </p:spPr>
      </p:pic>
      <p:pic>
        <p:nvPicPr>
          <p:cNvPr id="9" name="Picture 8" descr="A picture containing icon&#10;&#10;Description automatically generated">
            <a:extLst>
              <a:ext uri="{FF2B5EF4-FFF2-40B4-BE49-F238E27FC236}">
                <a16:creationId xmlns:a16="http://schemas.microsoft.com/office/drawing/2014/main" id="{702D9D5C-7286-6A23-AA41-41D059D3EFD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9051" y="2058533"/>
            <a:ext cx="1312997" cy="1269884"/>
          </a:xfrm>
          <a:prstGeom prst="rect">
            <a:avLst/>
          </a:prstGeom>
        </p:spPr>
      </p:pic>
      <p:pic>
        <p:nvPicPr>
          <p:cNvPr id="10" name="Picture 9" descr="A picture containing light&#10;&#10;Description automatically generated">
            <a:extLst>
              <a:ext uri="{FF2B5EF4-FFF2-40B4-BE49-F238E27FC236}">
                <a16:creationId xmlns:a16="http://schemas.microsoft.com/office/drawing/2014/main" id="{E72E98C9-082B-A674-C1C9-EB2B23AAEB5F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9933" y="3406348"/>
            <a:ext cx="1191332" cy="1490315"/>
          </a:xfrm>
          <a:prstGeom prst="rect">
            <a:avLst/>
          </a:prstGeom>
        </p:spPr>
      </p:pic>
      <p:pic>
        <p:nvPicPr>
          <p:cNvPr id="11" name="Picture 10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51990A76-3D9B-F91A-7891-AFB9CDC7BD3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40510">
            <a:off x="10577790" y="5689336"/>
            <a:ext cx="1005862" cy="972556"/>
          </a:xfrm>
          <a:prstGeom prst="rect">
            <a:avLst/>
          </a:prstGeom>
        </p:spPr>
      </p:pic>
      <p:pic>
        <p:nvPicPr>
          <p:cNvPr id="16" name="Picture 15" descr="A picture containing light&#10;&#10;Description automatically generated">
            <a:extLst>
              <a:ext uri="{FF2B5EF4-FFF2-40B4-BE49-F238E27FC236}">
                <a16:creationId xmlns:a16="http://schemas.microsoft.com/office/drawing/2014/main" id="{DFDBC9DD-2585-EC99-28B5-AC8892AB9418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3358" y="3130094"/>
            <a:ext cx="1335693" cy="10214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1EB7A17-82B3-C3FC-FDA8-9BA6A185AD59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rcRect/>
          <a:stretch/>
        </p:blipFill>
        <p:spPr>
          <a:xfrm rot="5400000">
            <a:off x="1154500" y="3335480"/>
            <a:ext cx="6050627" cy="29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231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3133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185"/>
            <a:ext cx="10363200" cy="1500716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85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43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43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61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584"/>
            <a:ext cx="5386917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5934"/>
            <a:ext cx="5386917" cy="39497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4584"/>
            <a:ext cx="5389033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5934"/>
            <a:ext cx="5389033" cy="39497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3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81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895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2"/>
            <a:ext cx="4011084" cy="116204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258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0"/>
            <a:ext cx="4011084" cy="46905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671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7267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904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7070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5167"/>
            <a:ext cx="2743200" cy="58504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5167"/>
            <a:ext cx="8026400" cy="58504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5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m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brick, tiled&#10;&#10;Description automatically generated">
            <a:extLst>
              <a:ext uri="{FF2B5EF4-FFF2-40B4-BE49-F238E27FC236}">
                <a16:creationId xmlns:a16="http://schemas.microsoft.com/office/drawing/2014/main" id="{2228074C-164D-630C-9F5D-3FD5530A5E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487"/>
            <a:ext cx="12192000" cy="6857999"/>
          </a:xfrm>
          <a:prstGeom prst="rect">
            <a:avLst/>
          </a:prstGeom>
        </p:spPr>
      </p:pic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6123F86F-4463-4B0C-880A-E0897724011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5263" y="5217716"/>
            <a:ext cx="1423648" cy="1423648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F37A9FD-CF9D-B7CF-061C-2ED7E72CF9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089" y="5344239"/>
            <a:ext cx="1954689" cy="990376"/>
          </a:xfrm>
          <a:prstGeom prst="rect">
            <a:avLst/>
          </a:prstGeom>
        </p:spPr>
      </p:pic>
      <p:sp>
        <p:nvSpPr>
          <p:cNvPr id="21" name="Title 20">
            <a:extLst>
              <a:ext uri="{FF2B5EF4-FFF2-40B4-BE49-F238E27FC236}">
                <a16:creationId xmlns:a16="http://schemas.microsoft.com/office/drawing/2014/main" id="{9FB91E3E-D2FB-9C4C-8396-C08F1A632E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8953" y="993422"/>
            <a:ext cx="8956367" cy="4215727"/>
          </a:xfrm>
          <a:prstGeom prst="rect">
            <a:avLst/>
          </a:prstGeom>
        </p:spPr>
        <p:txBody>
          <a:bodyPr anchor="ctr"/>
          <a:lstStyle>
            <a:lvl1pPr algn="ctr">
              <a:defRPr b="1" i="0">
                <a:solidFill>
                  <a:schemeClr val="bg1"/>
                </a:solidFill>
                <a:latin typeface="Arial Rounded MT Bold" panose="020F0704030504030204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0AE0DA-4BBE-11CF-DFFB-33AC3109E735}"/>
              </a:ext>
            </a:extLst>
          </p:cNvPr>
          <p:cNvGrpSpPr/>
          <p:nvPr userDrawn="1"/>
        </p:nvGrpSpPr>
        <p:grpSpPr>
          <a:xfrm>
            <a:off x="2109228" y="5650358"/>
            <a:ext cx="8455750" cy="427974"/>
            <a:chOff x="2109228" y="5650358"/>
            <a:chExt cx="8455750" cy="42797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46EB4CA-BE27-0E3A-CD22-78F6D825A42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109228" y="5650824"/>
              <a:ext cx="5703353" cy="42750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566C18C-8E3C-6BCD-7A64-7D5AF9C1640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812581" y="5650358"/>
              <a:ext cx="2752397" cy="4275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323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m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2D23BB-F5E8-5A44-AAF0-5DF61151D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8432" y="2754488"/>
            <a:ext cx="9839524" cy="3607179"/>
          </a:xfrm>
          <a:prstGeom prst="rect">
            <a:avLst/>
          </a:prstGeom>
        </p:spPr>
        <p:txBody>
          <a:bodyPr/>
          <a:lstStyle>
            <a:lvl1pPr>
              <a:defRPr>
                <a:latin typeface="Arial Rounded MT Bold" panose="020F0704030504030204" pitchFamily="34" charset="0"/>
              </a:defRPr>
            </a:lvl1pPr>
            <a:lvl2pPr>
              <a:defRPr>
                <a:latin typeface="Arial Rounded MT Bold" panose="020F0704030504030204" pitchFamily="34" charset="0"/>
              </a:defRPr>
            </a:lvl2pPr>
            <a:lvl3pPr>
              <a:defRPr>
                <a:latin typeface="Arial Rounded MT Bold" panose="020F0704030504030204" pitchFamily="34" charset="0"/>
              </a:defRPr>
            </a:lvl3pPr>
            <a:lvl4pPr>
              <a:defRPr>
                <a:latin typeface="Arial Rounded MT Bold" panose="020F0704030504030204" pitchFamily="34" charset="0"/>
              </a:defRPr>
            </a:lvl4pPr>
            <a:lvl5pPr>
              <a:defRPr>
                <a:latin typeface="Arial Rounded MT Bold" panose="020F07040305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9FB91E3E-D2FB-9C4C-8396-C08F1A632E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8433" y="1682044"/>
            <a:ext cx="9839524" cy="803488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Arial Rounded MT Bold" panose="020F0704030504030204" pitchFamily="34" charset="0"/>
              </a:defRPr>
            </a:lvl1pPr>
          </a:lstStyle>
          <a:p>
            <a:r>
              <a:rPr lang="en-US" dirty="0"/>
              <a:t>Title of Slide</a:t>
            </a:r>
          </a:p>
        </p:txBody>
      </p:sp>
    </p:spTree>
    <p:extLst>
      <p:ext uri="{BB962C8B-B14F-4D97-AF65-F5344CB8AC3E}">
        <p14:creationId xmlns:p14="http://schemas.microsoft.com/office/powerpoint/2010/main" val="2949591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_m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98EA1C2-3C4B-641F-2A45-752B37E8855B}"/>
              </a:ext>
            </a:extLst>
          </p:cNvPr>
          <p:cNvSpPr/>
          <p:nvPr userDrawn="1"/>
        </p:nvSpPr>
        <p:spPr>
          <a:xfrm>
            <a:off x="0" y="-3635"/>
            <a:ext cx="12192000" cy="1776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2D23BB-F5E8-5A44-AAF0-5DF61151D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75377" y="1477680"/>
            <a:ext cx="8476196" cy="4975084"/>
          </a:xfrm>
          <a:prstGeom prst="rect">
            <a:avLst/>
          </a:prstGeom>
        </p:spPr>
        <p:txBody>
          <a:bodyPr/>
          <a:lstStyle>
            <a:lvl1pPr>
              <a:defRPr>
                <a:latin typeface="Arial Rounded MT Bold" panose="020F0704030504030204" pitchFamily="34" charset="0"/>
              </a:defRPr>
            </a:lvl1pPr>
            <a:lvl2pPr>
              <a:defRPr>
                <a:latin typeface="Arial Rounded MT Bold" panose="020F0704030504030204" pitchFamily="34" charset="0"/>
              </a:defRPr>
            </a:lvl2pPr>
            <a:lvl3pPr>
              <a:defRPr>
                <a:latin typeface="Arial Rounded MT Bold" panose="020F0704030504030204" pitchFamily="34" charset="0"/>
              </a:defRPr>
            </a:lvl3pPr>
            <a:lvl4pPr>
              <a:defRPr>
                <a:latin typeface="Arial Rounded MT Bold" panose="020F0704030504030204" pitchFamily="34" charset="0"/>
              </a:defRPr>
            </a:lvl4pPr>
            <a:lvl5pPr>
              <a:defRPr>
                <a:latin typeface="Arial Rounded MT Bold" panose="020F07040305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9FB91E3E-D2FB-9C4C-8396-C08F1A632E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75378" y="405236"/>
            <a:ext cx="8476196" cy="803488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Arial Rounded MT Bold" panose="020F0704030504030204" pitchFamily="34" charset="0"/>
              </a:defRPr>
            </a:lvl1pPr>
          </a:lstStyle>
          <a:p>
            <a:r>
              <a:rPr lang="en-US" dirty="0"/>
              <a:t>Title of Slide</a:t>
            </a:r>
          </a:p>
        </p:txBody>
      </p:sp>
      <p:pic>
        <p:nvPicPr>
          <p:cNvPr id="2" name="Picture 1" descr="A picture containing text, brick, tiled&#10;&#10;Description automatically generated">
            <a:extLst>
              <a:ext uri="{FF2B5EF4-FFF2-40B4-BE49-F238E27FC236}">
                <a16:creationId xmlns:a16="http://schemas.microsoft.com/office/drawing/2014/main" id="{14FB2746-9D2F-8BDB-064E-EAF4EA0957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455"/>
            <a:ext cx="2935112" cy="6858000"/>
          </a:xfrm>
          <a:prstGeom prst="rect">
            <a:avLst/>
          </a:prstGeom>
        </p:spPr>
      </p:pic>
      <p:pic>
        <p:nvPicPr>
          <p:cNvPr id="10" name="Picture 9" descr="Text, logo&#10;&#10;Description automatically generated">
            <a:extLst>
              <a:ext uri="{FF2B5EF4-FFF2-40B4-BE49-F238E27FC236}">
                <a16:creationId xmlns:a16="http://schemas.microsoft.com/office/drawing/2014/main" id="{46931437-848D-6B1A-0A78-3B8B8A043DF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996" y="5047998"/>
            <a:ext cx="1444181" cy="1444181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94710EF3-F871-5153-BF08-89F4FD2C7FC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780" y="365821"/>
            <a:ext cx="1851817" cy="938254"/>
          </a:xfrm>
          <a:prstGeom prst="rect">
            <a:avLst/>
          </a:prstGeom>
        </p:spPr>
      </p:pic>
      <p:pic>
        <p:nvPicPr>
          <p:cNvPr id="14" name="Picture 13" descr="A picture containing light&#10;&#10;Description automatically generated">
            <a:extLst>
              <a:ext uri="{FF2B5EF4-FFF2-40B4-BE49-F238E27FC236}">
                <a16:creationId xmlns:a16="http://schemas.microsoft.com/office/drawing/2014/main" id="{56A68566-0AD9-0454-D54E-763E42ED171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401459">
            <a:off x="482494" y="3270208"/>
            <a:ext cx="1113888" cy="1335873"/>
          </a:xfrm>
          <a:prstGeom prst="rect">
            <a:avLst/>
          </a:prstGeom>
        </p:spPr>
      </p:pic>
      <p:pic>
        <p:nvPicPr>
          <p:cNvPr id="16" name="Picture 15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7D397892-753C-BF5C-8107-9B7D3D7A2BA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18739" y="1773142"/>
            <a:ext cx="1903351" cy="145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01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Motif_m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601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-Motif_m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brick, tiled&#10;&#10;Description automatically generated">
            <a:extLst>
              <a:ext uri="{FF2B5EF4-FFF2-40B4-BE49-F238E27FC236}">
                <a16:creationId xmlns:a16="http://schemas.microsoft.com/office/drawing/2014/main" id="{F0F6DD8A-32DE-5A74-AF6C-42248C58A1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487"/>
            <a:ext cx="12192000" cy="6857999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216B573-C6C6-CCBE-066A-5D3DD5C0717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8327" y="2569017"/>
            <a:ext cx="3352754" cy="1698729"/>
          </a:xfrm>
          <a:prstGeom prst="rect">
            <a:avLst/>
          </a:prstGeom>
        </p:spPr>
      </p:pic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577188F1-4D75-2126-5B23-3427168AD2E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29107" y="354698"/>
            <a:ext cx="1978782" cy="1913807"/>
          </a:xfrm>
          <a:prstGeom prst="rect">
            <a:avLst/>
          </a:prstGeom>
        </p:spPr>
      </p:pic>
      <p:pic>
        <p:nvPicPr>
          <p:cNvPr id="10" name="Picture 9" descr="A picture containing light&#10;&#10;Description automatically generated">
            <a:extLst>
              <a:ext uri="{FF2B5EF4-FFF2-40B4-BE49-F238E27FC236}">
                <a16:creationId xmlns:a16="http://schemas.microsoft.com/office/drawing/2014/main" id="{650ECC1F-0D08-F9B8-1F02-DF3AEF9538F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91352" y="2238981"/>
            <a:ext cx="1795423" cy="2246012"/>
          </a:xfrm>
          <a:prstGeom prst="rect">
            <a:avLst/>
          </a:prstGeom>
        </p:spPr>
      </p:pic>
      <p:pic>
        <p:nvPicPr>
          <p:cNvPr id="12" name="Picture 11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4F691D01-2C77-846A-EFEF-F6DF06D29F04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40510">
            <a:off x="2464350" y="4776457"/>
            <a:ext cx="1665792" cy="1610634"/>
          </a:xfrm>
          <a:prstGeom prst="rect">
            <a:avLst/>
          </a:prstGeom>
        </p:spPr>
      </p:pic>
      <p:pic>
        <p:nvPicPr>
          <p:cNvPr id="14" name="Picture 13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C1E81B04-A245-A737-D21B-E470B6AED1B3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8056" y="402657"/>
            <a:ext cx="2143172" cy="1637821"/>
          </a:xfrm>
          <a:prstGeom prst="rect">
            <a:avLst/>
          </a:prstGeom>
        </p:spPr>
      </p:pic>
      <p:pic>
        <p:nvPicPr>
          <p:cNvPr id="16" name="Picture 15" descr="A picture containing light&#10;&#10;Description automatically generated">
            <a:extLst>
              <a:ext uri="{FF2B5EF4-FFF2-40B4-BE49-F238E27FC236}">
                <a16:creationId xmlns:a16="http://schemas.microsoft.com/office/drawing/2014/main" id="{9EF4C87A-DACC-AA14-E9EB-5B546FD2990D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97951" y="4935270"/>
            <a:ext cx="2012985" cy="1539341"/>
          </a:xfrm>
          <a:prstGeom prst="rect">
            <a:avLst/>
          </a:prstGeom>
        </p:spPr>
      </p:pic>
      <p:pic>
        <p:nvPicPr>
          <p:cNvPr id="18" name="Picture 17" descr="A picture containing light&#10;&#10;Description automatically generated">
            <a:extLst>
              <a:ext uri="{FF2B5EF4-FFF2-40B4-BE49-F238E27FC236}">
                <a16:creationId xmlns:a16="http://schemas.microsoft.com/office/drawing/2014/main" id="{A86C7449-F43E-3176-07B6-12247D4C7862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3795" y="2335534"/>
            <a:ext cx="1674261" cy="200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252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4">
            <a:extLst>
              <a:ext uri="{FF2B5EF4-FFF2-40B4-BE49-F238E27FC236}">
                <a16:creationId xmlns:a16="http://schemas.microsoft.com/office/drawing/2014/main" id="{5E5693D8-B161-C144-BA10-79AB1A0D45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13206" y="1891312"/>
            <a:ext cx="6565585" cy="4639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 spc="300">
                <a:solidFill>
                  <a:schemeClr val="tx1"/>
                </a:solidFill>
                <a:latin typeface="Proxima Soft Extrabold" panose="02000506030000020004" pitchFamily="50" charset="0"/>
              </a:defRPr>
            </a:lvl1pPr>
          </a:lstStyle>
          <a:p>
            <a:pPr lvl="0"/>
            <a:r>
              <a:rPr lang="en-US" dirty="0"/>
              <a:t>THANK YOU TO OUR SPONSORS</a:t>
            </a:r>
          </a:p>
        </p:txBody>
      </p:sp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13309EA9-E7C0-45C9-974D-AF2BE70A7A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3206" y="2602086"/>
            <a:ext cx="6565585" cy="204149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400" b="0" i="0" spc="300">
                <a:solidFill>
                  <a:srgbClr val="FF0000"/>
                </a:solidFill>
                <a:latin typeface="Proxima Soft Extrabold" panose="02000506030000020004" pitchFamily="50" charset="0"/>
              </a:defRPr>
            </a:lvl1pPr>
          </a:lstStyle>
          <a:p>
            <a:pPr lvl="0"/>
            <a:r>
              <a:rPr lang="en-US" dirty="0"/>
              <a:t>This slide will be available after November 5th</a:t>
            </a:r>
          </a:p>
        </p:txBody>
      </p:sp>
      <p:pic>
        <p:nvPicPr>
          <p:cNvPr id="2" name="Picture 1" descr="A picture containing text, brick, tiled&#10;&#10;Description automatically generated">
            <a:extLst>
              <a:ext uri="{FF2B5EF4-FFF2-40B4-BE49-F238E27FC236}">
                <a16:creationId xmlns:a16="http://schemas.microsoft.com/office/drawing/2014/main" id="{0BB5A86D-2299-BCD0-405A-B02B610B29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1249251"/>
          </a:xfrm>
          <a:prstGeom prst="rect">
            <a:avLst/>
          </a:prstGeom>
        </p:spPr>
      </p:pic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3864CB2F-8625-1CBE-716E-B31B03FD05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062" y="189093"/>
            <a:ext cx="2807594" cy="871063"/>
          </a:xfrm>
          <a:prstGeom prst="rect">
            <a:avLst/>
          </a:prstGeom>
        </p:spPr>
      </p:pic>
      <p:pic>
        <p:nvPicPr>
          <p:cNvPr id="9" name="Picture 8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94153C99-0D82-D8F8-F27F-2718B8A8B0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125870" flipH="1">
            <a:off x="9961436" y="-51325"/>
            <a:ext cx="1769027" cy="135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49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1485"/>
            <a:ext cx="10363200" cy="14689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997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974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image" Target="../media/image25.jpg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brick, tiled&#10;&#10;Description automatically generated">
            <a:extLst>
              <a:ext uri="{FF2B5EF4-FFF2-40B4-BE49-F238E27FC236}">
                <a16:creationId xmlns:a16="http://schemas.microsoft.com/office/drawing/2014/main" id="{CFF33CB2-6922-137A-393B-5670CAB4E4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1249251"/>
          </a:xfrm>
          <a:prstGeom prst="rect">
            <a:avLst/>
          </a:prstGeom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46E2A678-0E95-A97C-1D4E-2D582BC71447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062" y="189093"/>
            <a:ext cx="2807594" cy="8710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F21E196-E4E0-BAAC-D197-432B42738CEF}"/>
              </a:ext>
            </a:extLst>
          </p:cNvPr>
          <p:cNvSpPr txBox="1"/>
          <p:nvPr userDrawn="1"/>
        </p:nvSpPr>
        <p:spPr>
          <a:xfrm>
            <a:off x="6096000" y="624624"/>
            <a:ext cx="498476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300" spc="3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TRACK: CI/CD CONTINUOUS EVERYTHING</a:t>
            </a:r>
          </a:p>
        </p:txBody>
      </p:sp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379B9FEC-C846-78DF-491E-C7172CE64E23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6445" y="101848"/>
            <a:ext cx="1415555" cy="108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724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9" r:id="rId2"/>
    <p:sldLayoutId id="2147483681" r:id="rId3"/>
    <p:sldLayoutId id="2147483685" r:id="rId4"/>
    <p:sldLayoutId id="2147483670" r:id="rId5"/>
    <p:sldLayoutId id="2147483683" r:id="rId6"/>
    <p:sldLayoutId id="2147483682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4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martinfowler.com/bliki/ParallelChange.html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ay0utwest/ZeroDowntime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3.emf"/><Relationship Id="rId5" Type="http://schemas.openxmlformats.org/officeDocument/2006/relationships/image" Target="../media/image32.jpeg"/><Relationship Id="rId4" Type="http://schemas.openxmlformats.org/officeDocument/2006/relationships/image" Target="../media/image3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8A94D3-2EA9-E3F9-C0D3-D65D419702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99267" y="4988950"/>
            <a:ext cx="6973281" cy="662820"/>
          </a:xfrm>
        </p:spPr>
        <p:txBody>
          <a:bodyPr/>
          <a:lstStyle/>
          <a:p>
            <a:r>
              <a:rPr lang="en-US" dirty="0"/>
              <a:t>Steve Jones, Redgate Software and </a:t>
            </a:r>
          </a:p>
          <a:p>
            <a:r>
              <a:rPr lang="en-US" dirty="0"/>
              <a:t>SQL Server Central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794-3588-7D79-8274-6B7C04127C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Architecting Zero Downtime Database Deployments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1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FB59F-E6B3-F8E0-6643-7E25C642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167" y="1016571"/>
            <a:ext cx="8485665" cy="4215727"/>
          </a:xfrm>
        </p:spPr>
        <p:txBody>
          <a:bodyPr/>
          <a:lstStyle/>
          <a:p>
            <a:r>
              <a:rPr lang="en-US" dirty="0"/>
              <a:t>Adding a Not NULL Column</a:t>
            </a:r>
          </a:p>
        </p:txBody>
      </p:sp>
    </p:spTree>
    <p:extLst>
      <p:ext uri="{BB962C8B-B14F-4D97-AF65-F5344CB8AC3E}">
        <p14:creationId xmlns:p14="http://schemas.microsoft.com/office/powerpoint/2010/main" val="3110372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 want to add a NOT NULL column</a:t>
            </a:r>
          </a:p>
          <a:p>
            <a:r>
              <a:rPr lang="en-US" dirty="0"/>
              <a:t>We can add with a default</a:t>
            </a:r>
          </a:p>
          <a:p>
            <a:pPr lvl="1"/>
            <a:r>
              <a:rPr lang="en-US" dirty="0"/>
              <a:t>All empty rows have the default</a:t>
            </a:r>
          </a:p>
          <a:p>
            <a:pPr lvl="1"/>
            <a:r>
              <a:rPr lang="en-US" dirty="0"/>
              <a:t>That might not be good</a:t>
            </a:r>
          </a:p>
          <a:p>
            <a:r>
              <a:rPr lang="en-US" dirty="0"/>
              <a:t>We can add NULL, add data, change to NOT NULL</a:t>
            </a:r>
          </a:p>
          <a:p>
            <a:pPr lvl="1"/>
            <a:r>
              <a:rPr lang="en-US" dirty="0"/>
              <a:t>Middle change can cause locking/blocking</a:t>
            </a:r>
          </a:p>
          <a:p>
            <a:pPr lvl="1"/>
            <a:r>
              <a:rPr lang="en-US" dirty="0"/>
              <a:t>Can take a long time</a:t>
            </a:r>
          </a:p>
          <a:p>
            <a:r>
              <a:rPr lang="en-US" dirty="0"/>
              <a:t>We can do better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Common Challenge – NOT NULL</a:t>
            </a:r>
          </a:p>
        </p:txBody>
      </p:sp>
    </p:spTree>
    <p:extLst>
      <p:ext uri="{BB962C8B-B14F-4D97-AF65-F5344CB8AC3E}">
        <p14:creationId xmlns:p14="http://schemas.microsoft.com/office/powerpoint/2010/main" val="1276229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erodowntime_demo2">
            <a:hlinkClick r:id="" action="ppaction://media"/>
            <a:extLst>
              <a:ext uri="{FF2B5EF4-FFF2-40B4-BE49-F238E27FC236}">
                <a16:creationId xmlns:a16="http://schemas.microsoft.com/office/drawing/2014/main" id="{6E44F9A1-905C-7B98-79D1-CA14B5652E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36491"/>
            <a:ext cx="12192000" cy="563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65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Split work into 3 database deployments (1 app)</a:t>
            </a:r>
          </a:p>
          <a:p>
            <a:pPr lvl="1"/>
            <a:r>
              <a:rPr lang="en-US" dirty="0"/>
              <a:t>Add NULL column</a:t>
            </a:r>
          </a:p>
          <a:p>
            <a:pPr lvl="1"/>
            <a:r>
              <a:rPr lang="en-US" dirty="0"/>
              <a:t>Update Data</a:t>
            </a:r>
          </a:p>
          <a:p>
            <a:pPr lvl="1"/>
            <a:r>
              <a:rPr lang="en-US" dirty="0"/>
              <a:t>Alter column to NOT NULL</a:t>
            </a:r>
          </a:p>
          <a:p>
            <a:r>
              <a:rPr lang="en-US" dirty="0"/>
              <a:t>The application can deploy a feature toggle</a:t>
            </a:r>
          </a:p>
          <a:p>
            <a:pPr lvl="1"/>
            <a:r>
              <a:rPr lang="en-US" dirty="0"/>
              <a:t>Between 2 and 3 or with/after #3</a:t>
            </a:r>
          </a:p>
          <a:p>
            <a:r>
              <a:rPr lang="en-US" dirty="0"/>
              <a:t>We buy time to coordinate with </a:t>
            </a:r>
            <a:r>
              <a:rPr lang="en-US" u="sng" dirty="0"/>
              <a:t>all</a:t>
            </a:r>
            <a:r>
              <a:rPr lang="en-US" dirty="0"/>
              <a:t> apps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 Downtime Adding NOT NULL</a:t>
            </a:r>
          </a:p>
        </p:txBody>
      </p:sp>
    </p:spTree>
    <p:extLst>
      <p:ext uri="{BB962C8B-B14F-4D97-AF65-F5344CB8AC3E}">
        <p14:creationId xmlns:p14="http://schemas.microsoft.com/office/powerpoint/2010/main" val="4264930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FB59F-E6B3-F8E0-6643-7E25C642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167" y="1016571"/>
            <a:ext cx="8485665" cy="4215727"/>
          </a:xfrm>
        </p:spPr>
        <p:txBody>
          <a:bodyPr/>
          <a:lstStyle/>
          <a:p>
            <a:r>
              <a:rPr lang="en-US" dirty="0"/>
              <a:t>Renaming a Column</a:t>
            </a:r>
          </a:p>
        </p:txBody>
      </p:sp>
    </p:spTree>
    <p:extLst>
      <p:ext uri="{BB962C8B-B14F-4D97-AF65-F5344CB8AC3E}">
        <p14:creationId xmlns:p14="http://schemas.microsoft.com/office/powerpoint/2010/main" val="1250306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SQL allows for different names</a:t>
            </a:r>
          </a:p>
          <a:p>
            <a:r>
              <a:rPr lang="en-US" dirty="0"/>
              <a:t>However, some people want to rename things</a:t>
            </a:r>
          </a:p>
          <a:p>
            <a:r>
              <a:rPr lang="en-US" dirty="0"/>
              <a:t>Typical process</a:t>
            </a:r>
          </a:p>
          <a:p>
            <a:pPr lvl="1"/>
            <a:r>
              <a:rPr lang="en-US" dirty="0"/>
              <a:t>Run rename (platform dependent), or</a:t>
            </a:r>
          </a:p>
          <a:p>
            <a:pPr lvl="1"/>
            <a:r>
              <a:rPr lang="en-US" dirty="0"/>
              <a:t>Add new column, move data, drop old column</a:t>
            </a:r>
          </a:p>
          <a:p>
            <a:r>
              <a:rPr lang="en-US" dirty="0"/>
              <a:t>Both of these can cause issues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Rename (but if you must)</a:t>
            </a:r>
          </a:p>
        </p:txBody>
      </p:sp>
    </p:spTree>
    <p:extLst>
      <p:ext uri="{BB962C8B-B14F-4D97-AF65-F5344CB8AC3E}">
        <p14:creationId xmlns:p14="http://schemas.microsoft.com/office/powerpoint/2010/main" val="3419256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erodowntime_demo3">
            <a:hlinkClick r:id="" action="ppaction://media"/>
            <a:extLst>
              <a:ext uri="{FF2B5EF4-FFF2-40B4-BE49-F238E27FC236}">
                <a16:creationId xmlns:a16="http://schemas.microsoft.com/office/drawing/2014/main" id="{DD182069-A458-768D-F2EA-1964980EAF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22375"/>
            <a:ext cx="12192000" cy="563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8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Split work into 2 database deployments (1 app)</a:t>
            </a:r>
          </a:p>
          <a:p>
            <a:pPr lvl="1"/>
            <a:r>
              <a:rPr lang="en-US" dirty="0"/>
              <a:t>Add a new computed column (platform dependent)</a:t>
            </a:r>
          </a:p>
          <a:p>
            <a:pPr lvl="1"/>
            <a:r>
              <a:rPr lang="en-US" dirty="0"/>
              <a:t>Update dependent code/app</a:t>
            </a:r>
          </a:p>
          <a:p>
            <a:pPr lvl="1"/>
            <a:r>
              <a:rPr lang="en-US" dirty="0"/>
              <a:t>Drop computed column, rename old column (1 transaction)</a:t>
            </a:r>
          </a:p>
          <a:p>
            <a:r>
              <a:rPr lang="en-US" dirty="0"/>
              <a:t>We buy time to coordinate with </a:t>
            </a:r>
            <a:r>
              <a:rPr lang="en-US" u="sng" dirty="0"/>
              <a:t>all</a:t>
            </a:r>
            <a:r>
              <a:rPr lang="en-US" dirty="0"/>
              <a:t> apps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 Downtime Rename</a:t>
            </a:r>
          </a:p>
        </p:txBody>
      </p:sp>
    </p:spTree>
    <p:extLst>
      <p:ext uri="{BB962C8B-B14F-4D97-AF65-F5344CB8AC3E}">
        <p14:creationId xmlns:p14="http://schemas.microsoft.com/office/powerpoint/2010/main" val="3699908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FB59F-E6B3-F8E0-6643-7E25C642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167" y="1016571"/>
            <a:ext cx="8485665" cy="4215727"/>
          </a:xfrm>
        </p:spPr>
        <p:txBody>
          <a:bodyPr/>
          <a:lstStyle/>
          <a:p>
            <a:r>
              <a:rPr lang="en-US" dirty="0"/>
              <a:t>Altering a Procedure / Function</a:t>
            </a:r>
          </a:p>
        </p:txBody>
      </p:sp>
    </p:spTree>
    <p:extLst>
      <p:ext uri="{BB962C8B-B14F-4D97-AF65-F5344CB8AC3E}">
        <p14:creationId xmlns:p14="http://schemas.microsoft.com/office/powerpoint/2010/main" val="38468293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procedure/function is an API</a:t>
            </a:r>
          </a:p>
          <a:p>
            <a:r>
              <a:rPr lang="en-US" dirty="0"/>
              <a:t>We should treat it this way</a:t>
            </a:r>
          </a:p>
          <a:p>
            <a:r>
              <a:rPr lang="en-US" dirty="0"/>
              <a:t>We will need to rev the API at some point</a:t>
            </a:r>
          </a:p>
          <a:p>
            <a:r>
              <a:rPr lang="en-US" dirty="0"/>
              <a:t>Typically</a:t>
            </a:r>
          </a:p>
          <a:p>
            <a:pPr lvl="1"/>
            <a:r>
              <a:rPr lang="en-US" dirty="0"/>
              <a:t>Add new parameters</a:t>
            </a:r>
          </a:p>
          <a:p>
            <a:pPr lvl="1"/>
            <a:r>
              <a:rPr lang="en-US" dirty="0"/>
              <a:t>Drop old parameters</a:t>
            </a:r>
          </a:p>
          <a:p>
            <a:pPr lvl="1"/>
            <a:r>
              <a:rPr lang="en-US" dirty="0"/>
              <a:t>Alter logic/result set</a:t>
            </a:r>
          </a:p>
          <a:p>
            <a:r>
              <a:rPr lang="en-US" dirty="0"/>
              <a:t>Often this throws errors somewhere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Altering a Proc Changes the API</a:t>
            </a:r>
          </a:p>
        </p:txBody>
      </p:sp>
    </p:spTree>
    <p:extLst>
      <p:ext uri="{BB962C8B-B14F-4D97-AF65-F5344CB8AC3E}">
        <p14:creationId xmlns:p14="http://schemas.microsoft.com/office/powerpoint/2010/main" val="499782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FB59F-E6B3-F8E0-6643-7E25C642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167" y="1016571"/>
            <a:ext cx="8485665" cy="4215727"/>
          </a:xfrm>
        </p:spPr>
        <p:txBody>
          <a:bodyPr/>
          <a:lstStyle/>
          <a:p>
            <a:r>
              <a:rPr lang="en-US" dirty="0"/>
              <a:t>What is Zero Downtime?</a:t>
            </a:r>
          </a:p>
        </p:txBody>
      </p:sp>
    </p:spTree>
    <p:extLst>
      <p:ext uri="{BB962C8B-B14F-4D97-AF65-F5344CB8AC3E}">
        <p14:creationId xmlns:p14="http://schemas.microsoft.com/office/powerpoint/2010/main" val="2835189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erodowntime_demo4">
            <a:hlinkClick r:id="" action="ppaction://media"/>
            <a:extLst>
              <a:ext uri="{FF2B5EF4-FFF2-40B4-BE49-F238E27FC236}">
                <a16:creationId xmlns:a16="http://schemas.microsoft.com/office/drawing/2014/main" id="{541E58C0-54B5-29DE-24D6-AE0BCE8B6A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4428" y="1302304"/>
            <a:ext cx="12192000" cy="563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69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Split work into 3 database deployments (2 app)</a:t>
            </a:r>
          </a:p>
          <a:p>
            <a:pPr lvl="1"/>
            <a:r>
              <a:rPr lang="en-US" dirty="0"/>
              <a:t>Add new parameters as optional – App prefers old</a:t>
            </a:r>
          </a:p>
          <a:p>
            <a:pPr lvl="1"/>
            <a:r>
              <a:rPr lang="en-US" dirty="0"/>
              <a:t>Alter logic to prefer new param (app deploy)</a:t>
            </a:r>
          </a:p>
          <a:p>
            <a:pPr lvl="1"/>
            <a:r>
              <a:rPr lang="en-US" dirty="0"/>
              <a:t>Alter proc to make old parameters optional</a:t>
            </a:r>
          </a:p>
          <a:p>
            <a:pPr lvl="1"/>
            <a:r>
              <a:rPr lang="en-US" dirty="0"/>
              <a:t>Alter logic to use new (app deploy)</a:t>
            </a:r>
          </a:p>
          <a:p>
            <a:pPr lvl="1"/>
            <a:r>
              <a:rPr lang="en-US" dirty="0"/>
              <a:t>Drop old parameters</a:t>
            </a:r>
          </a:p>
          <a:p>
            <a:r>
              <a:rPr lang="en-US" dirty="0"/>
              <a:t>We buy time to coordinate with </a:t>
            </a:r>
            <a:r>
              <a:rPr lang="en-US" u="sng" dirty="0"/>
              <a:t>all</a:t>
            </a:r>
            <a:r>
              <a:rPr lang="en-US" dirty="0"/>
              <a:t> apps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 Downtime API Change</a:t>
            </a:r>
          </a:p>
        </p:txBody>
      </p:sp>
    </p:spTree>
    <p:extLst>
      <p:ext uri="{BB962C8B-B14F-4D97-AF65-F5344CB8AC3E}">
        <p14:creationId xmlns:p14="http://schemas.microsoft.com/office/powerpoint/2010/main" val="952598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FB59F-E6B3-F8E0-6643-7E25C642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167" y="1016571"/>
            <a:ext cx="8485665" cy="4215727"/>
          </a:xfrm>
        </p:spPr>
        <p:txBody>
          <a:bodyPr/>
          <a:lstStyle/>
          <a:p>
            <a:r>
              <a:rPr lang="en-US" dirty="0"/>
              <a:t>Zero Downtime Patterns</a:t>
            </a:r>
          </a:p>
        </p:txBody>
      </p:sp>
    </p:spTree>
    <p:extLst>
      <p:ext uri="{BB962C8B-B14F-4D97-AF65-F5344CB8AC3E}">
        <p14:creationId xmlns:p14="http://schemas.microsoft.com/office/powerpoint/2010/main" val="249827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Use the </a:t>
            </a:r>
            <a:r>
              <a:rPr lang="en-GB" sz="2800" dirty="0">
                <a:solidFill>
                  <a:schemeClr val="bg2">
                    <a:lumMod val="10000"/>
                  </a:schemeClr>
                </a:solidFill>
                <a:ea typeface="Roboto Regular" panose="02000000000000000000" pitchFamily="2" charset="0"/>
                <a:cs typeface="Roboto Regular" panose="02000000000000000000" pitchFamily="2" charset="0"/>
                <a:hlinkClick r:id="rId2"/>
              </a:rPr>
              <a:t>Expand/Contract model</a:t>
            </a:r>
            <a:r>
              <a:rPr lang="en-GB" sz="2800" dirty="0">
                <a:solidFill>
                  <a:schemeClr val="bg2">
                    <a:lumMod val="10000"/>
                  </a:schemeClr>
                </a:solidFill>
                <a:ea typeface="Roboto Regular" panose="02000000000000000000" pitchFamily="2" charset="0"/>
                <a:cs typeface="Roboto Regular" panose="02000000000000000000" pitchFamily="2" charset="0"/>
              </a:rPr>
              <a:t> (Martin Fowler)</a:t>
            </a:r>
          </a:p>
          <a:p>
            <a:r>
              <a:rPr lang="en-US" dirty="0"/>
              <a:t>Trade space for time</a:t>
            </a:r>
          </a:p>
          <a:p>
            <a:pPr lvl="1"/>
            <a:r>
              <a:rPr lang="en-US" dirty="0"/>
              <a:t>Store copies or new/old objects</a:t>
            </a:r>
          </a:p>
          <a:p>
            <a:pPr lvl="1"/>
            <a:r>
              <a:rPr lang="en-US" dirty="0"/>
              <a:t>Recover space later – puts pressure on app </a:t>
            </a:r>
            <a:r>
              <a:rPr lang="en-US" dirty="0" err="1"/>
              <a:t>devs</a:t>
            </a:r>
            <a:endParaRPr lang="en-US" dirty="0"/>
          </a:p>
          <a:p>
            <a:r>
              <a:rPr lang="en-US" dirty="0"/>
              <a:t>Break up work</a:t>
            </a:r>
          </a:p>
          <a:p>
            <a:pPr lvl="1"/>
            <a:r>
              <a:rPr lang="en-US" dirty="0"/>
              <a:t>Ensure deployments are backwards compatible</a:t>
            </a:r>
          </a:p>
          <a:p>
            <a:pPr lvl="1"/>
            <a:r>
              <a:rPr lang="en-US" dirty="0"/>
              <a:t>If not, use multiple deployments</a:t>
            </a:r>
          </a:p>
          <a:p>
            <a:r>
              <a:rPr lang="en-US" dirty="0"/>
              <a:t>Blue/Green doesn’t work with databases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Expand Contract</a:t>
            </a:r>
          </a:p>
        </p:txBody>
      </p:sp>
    </p:spTree>
    <p:extLst>
      <p:ext uri="{BB962C8B-B14F-4D97-AF65-F5344CB8AC3E}">
        <p14:creationId xmlns:p14="http://schemas.microsoft.com/office/powerpoint/2010/main" val="10531241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Part of DevOps is being a team</a:t>
            </a:r>
          </a:p>
          <a:p>
            <a:r>
              <a:rPr lang="en-US" dirty="0"/>
              <a:t>We communicate, learn, share, adopt</a:t>
            </a:r>
          </a:p>
          <a:p>
            <a:r>
              <a:rPr lang="en-US" dirty="0"/>
              <a:t>Ensure app </a:t>
            </a:r>
            <a:r>
              <a:rPr lang="en-US" dirty="0" err="1"/>
              <a:t>devs</a:t>
            </a:r>
            <a:r>
              <a:rPr lang="en-US" dirty="0"/>
              <a:t> use good practices</a:t>
            </a:r>
          </a:p>
          <a:p>
            <a:pPr lvl="1"/>
            <a:r>
              <a:rPr lang="en-US" dirty="0"/>
              <a:t>feature flag everything</a:t>
            </a:r>
          </a:p>
          <a:p>
            <a:pPr lvl="1"/>
            <a:r>
              <a:rPr lang="en-US" dirty="0"/>
              <a:t>Use good SQL (no select *, insert column lists, etc.)</a:t>
            </a:r>
          </a:p>
          <a:p>
            <a:pPr lvl="1"/>
            <a:r>
              <a:rPr lang="en-US" dirty="0"/>
              <a:t>Use good error handling and retries</a:t>
            </a:r>
          </a:p>
          <a:p>
            <a:r>
              <a:rPr lang="en-US" dirty="0"/>
              <a:t>Log/trace errors and calls to deprecated objects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as a Team</a:t>
            </a:r>
          </a:p>
        </p:txBody>
      </p:sp>
    </p:spTree>
    <p:extLst>
      <p:ext uri="{BB962C8B-B14F-4D97-AF65-F5344CB8AC3E}">
        <p14:creationId xmlns:p14="http://schemas.microsoft.com/office/powerpoint/2010/main" val="34905280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8432" y="2485532"/>
            <a:ext cx="9839524" cy="4149184"/>
          </a:xfrm>
        </p:spPr>
        <p:txBody>
          <a:bodyPr/>
          <a:lstStyle/>
          <a:p>
            <a:r>
              <a:rPr lang="en-US" dirty="0"/>
              <a:t>Learn to break deployments into compatible stages</a:t>
            </a:r>
          </a:p>
          <a:p>
            <a:r>
              <a:rPr lang="en-US" dirty="0"/>
              <a:t>Ensure database </a:t>
            </a:r>
            <a:r>
              <a:rPr lang="en-US" dirty="0" err="1"/>
              <a:t>devs</a:t>
            </a:r>
            <a:r>
              <a:rPr lang="en-US" dirty="0"/>
              <a:t> use good practices</a:t>
            </a:r>
          </a:p>
          <a:p>
            <a:pPr lvl="1"/>
            <a:r>
              <a:rPr lang="en-US" dirty="0"/>
              <a:t>Use defaults</a:t>
            </a:r>
          </a:p>
          <a:p>
            <a:pPr lvl="1"/>
            <a:r>
              <a:rPr lang="en-US" dirty="0"/>
              <a:t>Name everything (indexes, defaults, parameters, etc.)</a:t>
            </a:r>
          </a:p>
          <a:p>
            <a:pPr lvl="1"/>
            <a:r>
              <a:rPr lang="en-US" dirty="0"/>
              <a:t>Use good SQL (no select *, insert column lists, etc.)</a:t>
            </a:r>
          </a:p>
          <a:p>
            <a:pPr lvl="1"/>
            <a:r>
              <a:rPr lang="en-US" dirty="0"/>
              <a:t>Never add/drop in the same deployment (same object)</a:t>
            </a:r>
          </a:p>
          <a:p>
            <a:r>
              <a:rPr lang="en-US" dirty="0"/>
              <a:t>Log/trace errors and calls to deprecated objects</a:t>
            </a:r>
          </a:p>
          <a:p>
            <a:r>
              <a:rPr lang="en-US" dirty="0"/>
              <a:t>Prefer stored procedures/functions for flexibility</a:t>
            </a:r>
          </a:p>
          <a:p>
            <a:r>
              <a:rPr lang="en-US" dirty="0"/>
              <a:t>Work with, not against, app developers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Dev </a:t>
            </a:r>
            <a:r>
              <a:rPr lang="en-US"/>
              <a:t>Good 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4310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3E151-8BAD-95AB-A496-BC3FADAB10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8432" y="2485532"/>
            <a:ext cx="9839524" cy="3876135"/>
          </a:xfrm>
        </p:spPr>
        <p:txBody>
          <a:bodyPr/>
          <a:lstStyle/>
          <a:p>
            <a:r>
              <a:rPr lang="en-US" dirty="0"/>
              <a:t>This code/app is on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>
                <a:hlinkClick r:id="rId2"/>
              </a:rPr>
              <a:t>https://github.com/way0utwest/ZeroDowntime</a:t>
            </a:r>
            <a:endParaRPr lang="en-US" dirty="0"/>
          </a:p>
          <a:p>
            <a:r>
              <a:rPr lang="en-US" dirty="0"/>
              <a:t>SQL Server database code</a:t>
            </a:r>
          </a:p>
          <a:p>
            <a:r>
              <a:rPr lang="en-US" dirty="0"/>
              <a:t>VS 2019 C# project</a:t>
            </a:r>
          </a:p>
          <a:p>
            <a:r>
              <a:rPr lang="en-US" dirty="0"/>
              <a:t>Flyway (optional) for deployments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F43659-551E-A1E4-10AA-B388894A0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your own demo</a:t>
            </a:r>
          </a:p>
        </p:txBody>
      </p:sp>
    </p:spTree>
    <p:extLst>
      <p:ext uri="{BB962C8B-B14F-4D97-AF65-F5344CB8AC3E}">
        <p14:creationId xmlns:p14="http://schemas.microsoft.com/office/powerpoint/2010/main" val="3235513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47E37AB-6206-4BB3-9F3B-2773DE4ED540}"/>
              </a:ext>
            </a:extLst>
          </p:cNvPr>
          <p:cNvSpPr txBox="1">
            <a:spLocks/>
          </p:cNvSpPr>
          <p:nvPr/>
        </p:nvSpPr>
        <p:spPr bwMode="auto">
          <a:xfrm>
            <a:off x="752355" y="3471497"/>
            <a:ext cx="4340507" cy="189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ctr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6000" b="0" i="0" kern="1200">
                <a:solidFill>
                  <a:srgbClr val="373737"/>
                </a:solidFill>
                <a:latin typeface="Roboto Medium"/>
                <a:ea typeface="+mj-ea"/>
                <a:cs typeface="Roboto Medium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defTabSz="1219170"/>
            <a:r>
              <a:rPr lang="en-US" sz="4400" dirty="0">
                <a:solidFill>
                  <a:prstClr val="black"/>
                </a:solidFill>
              </a:rPr>
              <a:t>Steve Jones</a:t>
            </a:r>
          </a:p>
          <a:p>
            <a:pPr defTabSz="1219170"/>
            <a:r>
              <a:rPr lang="en-US" sz="1800"/>
              <a:t>Architect / Advocate</a:t>
            </a:r>
            <a:r>
              <a:rPr lang="en-US" sz="1800" dirty="0"/>
              <a:t>, </a:t>
            </a:r>
            <a:r>
              <a:rPr lang="en-US" sz="1800" dirty="0">
                <a:cs typeface="Segoe UI"/>
              </a:rPr>
              <a:t>Redgate Software</a:t>
            </a:r>
          </a:p>
          <a:p>
            <a:pPr defTabSz="1219170"/>
            <a:r>
              <a:rPr lang="en-US" sz="1800" dirty="0">
                <a:cs typeface="Segoe UI"/>
              </a:rPr>
              <a:t>Editor, SQL Server Central</a:t>
            </a:r>
          </a:p>
          <a:p>
            <a:pPr defTabSz="1219170"/>
            <a:r>
              <a:rPr lang="en-US" sz="1733" dirty="0"/>
              <a:t>President, SQL Saturday 501.c.3 charity</a:t>
            </a:r>
            <a:endParaRPr lang="en-US" sz="3467" dirty="0">
              <a:cs typeface="Segoe UI"/>
            </a:endParaRPr>
          </a:p>
          <a:p>
            <a:pPr defTabSz="1219170"/>
            <a:r>
              <a:rPr lang="en-US" sz="1800" dirty="0">
                <a:cs typeface="Segoe UI"/>
              </a:rPr>
              <a:t>he/him</a:t>
            </a:r>
            <a:endParaRPr lang="en-US" sz="1800" dirty="0"/>
          </a:p>
        </p:txBody>
      </p:sp>
      <p:sp>
        <p:nvSpPr>
          <p:cNvPr id="4" name="Text Placeholder 149">
            <a:extLst>
              <a:ext uri="{FF2B5EF4-FFF2-40B4-BE49-F238E27FC236}">
                <a16:creationId xmlns:a16="http://schemas.microsoft.com/office/drawing/2014/main" id="{3012DDDD-F344-4BC5-8896-92CF7CD1AD1E}"/>
              </a:ext>
            </a:extLst>
          </p:cNvPr>
          <p:cNvSpPr txBox="1">
            <a:spLocks/>
          </p:cNvSpPr>
          <p:nvPr/>
        </p:nvSpPr>
        <p:spPr>
          <a:xfrm>
            <a:off x="5971903" y="696946"/>
            <a:ext cx="5752979" cy="7008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457200" indent="-457200" algn="l" rtl="0"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3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1pPr>
            <a:lvl2pPr marL="914400" indent="-4572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2pPr>
            <a:lvl3pPr marL="1257300" indent="-3429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3pPr>
            <a:lvl4pPr marL="16002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219170">
              <a:spcBef>
                <a:spcPts val="1333"/>
              </a:spcBef>
              <a:buNone/>
            </a:pPr>
            <a:r>
              <a:rPr lang="en-US" sz="2400" dirty="0">
                <a:solidFill>
                  <a:srgbClr val="F9413A"/>
                </a:solidFill>
                <a:cs typeface="Segoe UI"/>
              </a:rPr>
              <a:t>32 years database experience</a:t>
            </a:r>
            <a:endParaRPr lang="en-US" sz="2400" dirty="0"/>
          </a:p>
        </p:txBody>
      </p:sp>
      <p:sp>
        <p:nvSpPr>
          <p:cNvPr id="5" name="Text Placeholder 151">
            <a:extLst>
              <a:ext uri="{FF2B5EF4-FFF2-40B4-BE49-F238E27FC236}">
                <a16:creationId xmlns:a16="http://schemas.microsoft.com/office/drawing/2014/main" id="{F057AD2E-FB3D-4224-8038-7ED604D98F66}"/>
              </a:ext>
            </a:extLst>
          </p:cNvPr>
          <p:cNvSpPr txBox="1">
            <a:spLocks/>
          </p:cNvSpPr>
          <p:nvPr/>
        </p:nvSpPr>
        <p:spPr>
          <a:xfrm>
            <a:off x="5971904" y="1262909"/>
            <a:ext cx="5226769" cy="9559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457200" indent="-457200" algn="l" rtl="0"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3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1pPr>
            <a:lvl2pPr marL="914400" indent="-4572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2pPr>
            <a:lvl3pPr marL="1257300" indent="-3429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3pPr>
            <a:lvl4pPr marL="16002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219170">
              <a:spcBef>
                <a:spcPts val="1333"/>
              </a:spcBef>
              <a:buNone/>
            </a:pPr>
            <a:r>
              <a:rPr lang="en-US" sz="1600" dirty="0">
                <a:cs typeface="Segoe UI"/>
              </a:rPr>
              <a:t>DBA, developer, manager, writer, speaker in a variety of companies and industries using SQL Server, Oracle, and other database platforms.</a:t>
            </a:r>
            <a:endParaRPr lang="en-US" sz="1600" dirty="0"/>
          </a:p>
        </p:txBody>
      </p:sp>
      <p:sp>
        <p:nvSpPr>
          <p:cNvPr id="6" name="Text Placeholder 152">
            <a:extLst>
              <a:ext uri="{FF2B5EF4-FFF2-40B4-BE49-F238E27FC236}">
                <a16:creationId xmlns:a16="http://schemas.microsoft.com/office/drawing/2014/main" id="{ED1C9DC0-BEA4-4338-9846-FBFA10647B4B}"/>
              </a:ext>
            </a:extLst>
          </p:cNvPr>
          <p:cNvSpPr txBox="1">
            <a:spLocks/>
          </p:cNvSpPr>
          <p:nvPr/>
        </p:nvSpPr>
        <p:spPr>
          <a:xfrm>
            <a:off x="5983984" y="2344763"/>
            <a:ext cx="5753251" cy="6752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457200" indent="-457200" algn="l" rtl="0"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3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1pPr>
            <a:lvl2pPr marL="914400" indent="-4572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2pPr>
            <a:lvl3pPr marL="1257300" indent="-3429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3pPr>
            <a:lvl4pPr marL="16002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219170">
              <a:spcBef>
                <a:spcPts val="1333"/>
              </a:spcBef>
              <a:buNone/>
            </a:pPr>
            <a:r>
              <a:rPr lang="en-US" sz="2400" dirty="0">
                <a:solidFill>
                  <a:srgbClr val="F9413A"/>
                </a:solidFill>
                <a:cs typeface="Segoe UI"/>
              </a:rPr>
              <a:t>Founder, SQL Server Central</a:t>
            </a:r>
            <a:endParaRPr lang="en-US" sz="2400" dirty="0"/>
          </a:p>
        </p:txBody>
      </p:sp>
      <p:sp>
        <p:nvSpPr>
          <p:cNvPr id="9" name="Text Placeholder 153">
            <a:extLst>
              <a:ext uri="{FF2B5EF4-FFF2-40B4-BE49-F238E27FC236}">
                <a16:creationId xmlns:a16="http://schemas.microsoft.com/office/drawing/2014/main" id="{30DD00DD-CD0B-4A49-90F8-B5792C501F82}"/>
              </a:ext>
            </a:extLst>
          </p:cNvPr>
          <p:cNvSpPr txBox="1">
            <a:spLocks/>
          </p:cNvSpPr>
          <p:nvPr/>
        </p:nvSpPr>
        <p:spPr>
          <a:xfrm>
            <a:off x="5971903" y="2853787"/>
            <a:ext cx="5765332" cy="8292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457200" indent="-457200" algn="l" rtl="0"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3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1pPr>
            <a:lvl2pPr marL="914400" indent="-4572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2pPr>
            <a:lvl3pPr marL="1257300" indent="-3429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3pPr>
            <a:lvl4pPr marL="16002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219170">
              <a:spcBef>
                <a:spcPts val="1333"/>
              </a:spcBef>
              <a:buNone/>
            </a:pPr>
            <a:r>
              <a:rPr lang="en-US" sz="1600" dirty="0"/>
              <a:t>Currently the editor in chief, with the goal of helping you learn to be a better data professional every day</a:t>
            </a:r>
          </a:p>
        </p:txBody>
      </p:sp>
      <p:sp>
        <p:nvSpPr>
          <p:cNvPr id="10" name="Text Placeholder 154">
            <a:extLst>
              <a:ext uri="{FF2B5EF4-FFF2-40B4-BE49-F238E27FC236}">
                <a16:creationId xmlns:a16="http://schemas.microsoft.com/office/drawing/2014/main" id="{CA944752-E9F6-46C7-9D77-9D80A23A138A}"/>
              </a:ext>
            </a:extLst>
          </p:cNvPr>
          <p:cNvSpPr txBox="1">
            <a:spLocks/>
          </p:cNvSpPr>
          <p:nvPr/>
        </p:nvSpPr>
        <p:spPr>
          <a:xfrm>
            <a:off x="5971901" y="3896194"/>
            <a:ext cx="6008403" cy="53672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457200" indent="-457200" algn="l" rtl="0"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3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1pPr>
            <a:lvl2pPr marL="914400" indent="-4572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2pPr>
            <a:lvl3pPr marL="1257300" indent="-3429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3pPr>
            <a:lvl4pPr marL="16002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219170">
              <a:spcBef>
                <a:spcPts val="1333"/>
              </a:spcBef>
              <a:buNone/>
            </a:pPr>
            <a:r>
              <a:rPr lang="en-US" sz="2400">
                <a:solidFill>
                  <a:srgbClr val="F9413A"/>
                </a:solidFill>
                <a:cs typeface="Segoe UI"/>
              </a:rPr>
              <a:t>16-year </a:t>
            </a:r>
            <a:r>
              <a:rPr lang="en-US" sz="2400" dirty="0">
                <a:solidFill>
                  <a:srgbClr val="F9413A"/>
                </a:solidFill>
                <a:cs typeface="Segoe UI"/>
              </a:rPr>
              <a:t>Microsoft Data Platform MVP</a:t>
            </a:r>
            <a:endParaRPr lang="en-US" sz="2400" dirty="0"/>
          </a:p>
        </p:txBody>
      </p:sp>
      <p:sp>
        <p:nvSpPr>
          <p:cNvPr id="11" name="Text Placeholder 155">
            <a:extLst>
              <a:ext uri="{FF2B5EF4-FFF2-40B4-BE49-F238E27FC236}">
                <a16:creationId xmlns:a16="http://schemas.microsoft.com/office/drawing/2014/main" id="{4EDAF301-2B5F-42B8-AAE2-227C675BEA50}"/>
              </a:ext>
            </a:extLst>
          </p:cNvPr>
          <p:cNvSpPr txBox="1">
            <a:spLocks/>
          </p:cNvSpPr>
          <p:nvPr/>
        </p:nvSpPr>
        <p:spPr>
          <a:xfrm>
            <a:off x="5971903" y="4418035"/>
            <a:ext cx="5467653" cy="7989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457200" indent="-457200" algn="l" rtl="0"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3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1pPr>
            <a:lvl2pPr marL="914400" indent="-4572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2pPr>
            <a:lvl3pPr marL="1257300" indent="-3429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3pPr>
            <a:lvl4pPr marL="16002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1219170">
              <a:spcBef>
                <a:spcPts val="1333"/>
              </a:spcBef>
              <a:buNone/>
            </a:pPr>
            <a:r>
              <a:rPr lang="en-US" sz="1600" dirty="0"/>
              <a:t>I have been honored to be recognized by Microsoft for the as a Data Platform MVP working with SQL Server</a:t>
            </a:r>
          </a:p>
        </p:txBody>
      </p:sp>
      <p:pic>
        <p:nvPicPr>
          <p:cNvPr id="12" name="Picture 21">
            <a:extLst>
              <a:ext uri="{FF2B5EF4-FFF2-40B4-BE49-F238E27FC236}">
                <a16:creationId xmlns:a16="http://schemas.microsoft.com/office/drawing/2014/main" id="{F3A1A574-DA12-4CB2-B326-BE2DD28E05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96" r="4196"/>
          <a:stretch/>
        </p:blipFill>
        <p:spPr>
          <a:xfrm>
            <a:off x="1804052" y="612524"/>
            <a:ext cx="1996813" cy="282277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9766143-851A-4CD0-976D-4A77765F3882}"/>
              </a:ext>
            </a:extLst>
          </p:cNvPr>
          <p:cNvSpPr/>
          <p:nvPr/>
        </p:nvSpPr>
        <p:spPr>
          <a:xfrm>
            <a:off x="3202018" y="5769669"/>
            <a:ext cx="1933575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685783">
              <a:spcAft>
                <a:spcPts val="2700"/>
              </a:spcAft>
              <a:defRPr/>
            </a:pP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Microsoft Sans Serif" panose="020B0604020202020204" pitchFamily="34" charset="0"/>
              </a:rPr>
              <a:t>@way0utwest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78013E4-1C0A-4801-9ED8-57E9BAA66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654" y="5763319"/>
            <a:ext cx="458788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861E07D-5877-4A55-9D32-72A7E3F8C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020" y="5753793"/>
            <a:ext cx="450851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5D26557-B455-4171-8966-BC32F017E0FB}"/>
              </a:ext>
            </a:extLst>
          </p:cNvPr>
          <p:cNvSpPr txBox="1"/>
          <p:nvPr/>
        </p:nvSpPr>
        <p:spPr>
          <a:xfrm>
            <a:off x="847871" y="5758555"/>
            <a:ext cx="1868487" cy="36933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685783">
              <a:spcAft>
                <a:spcPts val="2700"/>
              </a:spcAft>
              <a:defRPr/>
            </a:pP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Microsoft Sans Serif" panose="020B0604020202020204" pitchFamily="34" charset="0"/>
              </a:rPr>
              <a:t>/in/way0utwest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F0D552-7E96-4527-ACD6-8815BDD62BE0}"/>
              </a:ext>
            </a:extLst>
          </p:cNvPr>
          <p:cNvSpPr/>
          <p:nvPr/>
        </p:nvSpPr>
        <p:spPr>
          <a:xfrm>
            <a:off x="9179954" y="5769669"/>
            <a:ext cx="2800351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685783">
              <a:spcAft>
                <a:spcPts val="2700"/>
              </a:spcAft>
              <a:defRPr/>
            </a:pP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Microsoft Sans Serif" panose="020B0604020202020204" pitchFamily="34" charset="0"/>
              </a:rPr>
              <a:t>www.voiceofthedba.com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227EB80-D63B-4D8D-AE1C-F7DEF25DB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3405" y="5771255"/>
            <a:ext cx="336551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D68C361-4D69-4553-9021-0F23DBED40E3}"/>
              </a:ext>
            </a:extLst>
          </p:cNvPr>
          <p:cNvSpPr/>
          <p:nvPr/>
        </p:nvSpPr>
        <p:spPr>
          <a:xfrm>
            <a:off x="5753930" y="5783541"/>
            <a:ext cx="31975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spcAft>
                <a:spcPts val="3600"/>
              </a:spcAft>
            </a:pPr>
            <a:r>
              <a:rPr lang="en-US" sz="1600" dirty="0" err="1">
                <a:solidFill>
                  <a:prstClr val="black"/>
                </a:solidFill>
                <a:latin typeface="Roboto Regular" panose="02000000000000000000" pitchFamily="2" charset="0"/>
                <a:ea typeface="Roboto Regular" panose="02000000000000000000" pitchFamily="2" charset="0"/>
              </a:rPr>
              <a:t>sjones@sqlservercentral.com</a:t>
            </a:r>
            <a:endParaRPr lang="en-US" sz="1600" dirty="0">
              <a:solidFill>
                <a:prstClr val="black"/>
              </a:solidFill>
              <a:latin typeface="Roboto Regular" panose="02000000000000000000" pitchFamily="2" charset="0"/>
              <a:ea typeface="Roboto Regular" panose="02000000000000000000" pitchFamily="2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9F850D7-1ECB-4718-961C-88F17C0653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19527" y="5763320"/>
            <a:ext cx="379116" cy="31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861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862F18-9B8E-D3AD-5023-54A4848A24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CE2726-B8DB-31D1-3542-538AFB1642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671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7847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zerodowntime_demo1">
            <a:hlinkClick r:id="" action="ppaction://media"/>
            <a:extLst>
              <a:ext uri="{FF2B5EF4-FFF2-40B4-BE49-F238E27FC236}">
                <a16:creationId xmlns:a16="http://schemas.microsoft.com/office/drawing/2014/main" id="{1BE90C43-1DA7-84E9-639E-96B2B2F4B5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89653"/>
            <a:ext cx="12192000" cy="563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3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E51EAF-45F8-3B9A-3CE7-643CBB8677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Not interrupting the customer (unnecessarily)</a:t>
            </a:r>
          </a:p>
          <a:p>
            <a:r>
              <a:rPr lang="en-US" dirty="0"/>
              <a:t>Not stopping business from running</a:t>
            </a:r>
          </a:p>
          <a:p>
            <a:r>
              <a:rPr lang="en-US" dirty="0"/>
              <a:t>Not stopping software from improving</a:t>
            </a:r>
          </a:p>
          <a:p>
            <a:pPr lvl="1"/>
            <a:r>
              <a:rPr lang="en-US" dirty="0"/>
              <a:t>Enhancements</a:t>
            </a:r>
          </a:p>
          <a:p>
            <a:pPr lvl="1"/>
            <a:r>
              <a:rPr lang="en-US" dirty="0"/>
              <a:t>Bug fixes</a:t>
            </a:r>
          </a:p>
          <a:p>
            <a:pPr lvl="1"/>
            <a:r>
              <a:rPr lang="en-US" dirty="0"/>
              <a:t>Maintenance</a:t>
            </a:r>
          </a:p>
          <a:p>
            <a:r>
              <a:rPr lang="en-US" dirty="0"/>
              <a:t>The appearance of 24/7 operation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6DE3D7-1CC7-266E-393C-B36F5646C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 downtime is</a:t>
            </a:r>
          </a:p>
        </p:txBody>
      </p:sp>
    </p:spTree>
    <p:extLst>
      <p:ext uri="{BB962C8B-B14F-4D97-AF65-F5344CB8AC3E}">
        <p14:creationId xmlns:p14="http://schemas.microsoft.com/office/powerpoint/2010/main" val="96423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FB59F-E6B3-F8E0-6643-7E25C642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167" y="1016571"/>
            <a:ext cx="8485665" cy="4215727"/>
          </a:xfrm>
        </p:spPr>
        <p:txBody>
          <a:bodyPr/>
          <a:lstStyle/>
          <a:p>
            <a:r>
              <a:rPr lang="en-US" dirty="0"/>
              <a:t>Who Needs Zero Downtime?</a:t>
            </a:r>
          </a:p>
        </p:txBody>
      </p:sp>
    </p:spTree>
    <p:extLst>
      <p:ext uri="{BB962C8B-B14F-4D97-AF65-F5344CB8AC3E}">
        <p14:creationId xmlns:p14="http://schemas.microsoft.com/office/powerpoint/2010/main" val="1656183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6DE3D7-1CC7-266E-393C-B36F5646C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238" y="3149337"/>
            <a:ext cx="9839524" cy="803488"/>
          </a:xfrm>
        </p:spPr>
        <p:txBody>
          <a:bodyPr/>
          <a:lstStyle/>
          <a:p>
            <a:pPr algn="ctr"/>
            <a:r>
              <a:rPr lang="en-US" sz="8000" dirty="0"/>
              <a:t>Everyone</a:t>
            </a:r>
          </a:p>
        </p:txBody>
      </p:sp>
    </p:spTree>
    <p:extLst>
      <p:ext uri="{BB962C8B-B14F-4D97-AF65-F5344CB8AC3E}">
        <p14:creationId xmlns:p14="http://schemas.microsoft.com/office/powerpoint/2010/main" val="4126148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E51EAF-45F8-3B9A-3CE7-643CBB8677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 already have issues with customers</a:t>
            </a:r>
          </a:p>
          <a:p>
            <a:r>
              <a:rPr lang="en-US" dirty="0"/>
              <a:t>Technical Issues</a:t>
            </a:r>
          </a:p>
          <a:p>
            <a:pPr lvl="1"/>
            <a:r>
              <a:rPr lang="en-US" dirty="0"/>
              <a:t>Slow networks / broken connectivity</a:t>
            </a:r>
          </a:p>
          <a:p>
            <a:pPr lvl="1"/>
            <a:r>
              <a:rPr lang="en-US" dirty="0"/>
              <a:t>Software bugs</a:t>
            </a:r>
          </a:p>
          <a:p>
            <a:pPr lvl="1"/>
            <a:r>
              <a:rPr lang="en-US" dirty="0"/>
              <a:t>Database slowdowns</a:t>
            </a:r>
          </a:p>
          <a:p>
            <a:pPr lvl="1"/>
            <a:r>
              <a:rPr lang="en-US" dirty="0"/>
              <a:t>Machine failures</a:t>
            </a:r>
          </a:p>
          <a:p>
            <a:r>
              <a:rPr lang="en-US" dirty="0"/>
              <a:t>If our competition has less issues, customers churn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6DE3D7-1CC7-266E-393C-B36F5646C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 downtime is important</a:t>
            </a:r>
          </a:p>
        </p:txBody>
      </p:sp>
    </p:spTree>
    <p:extLst>
      <p:ext uri="{BB962C8B-B14F-4D97-AF65-F5344CB8AC3E}">
        <p14:creationId xmlns:p14="http://schemas.microsoft.com/office/powerpoint/2010/main" val="1317813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E51EAF-45F8-3B9A-3CE7-643CBB8677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More complex than software</a:t>
            </a:r>
          </a:p>
          <a:p>
            <a:r>
              <a:rPr lang="en-US" dirty="0"/>
              <a:t>Relational databases are stateful machines</a:t>
            </a:r>
          </a:p>
          <a:p>
            <a:r>
              <a:rPr lang="en-US" dirty="0"/>
              <a:t>Schema has to evolve</a:t>
            </a:r>
          </a:p>
          <a:p>
            <a:r>
              <a:rPr lang="en-US" dirty="0"/>
              <a:t>Zero downtime isn’t possible</a:t>
            </a:r>
          </a:p>
          <a:p>
            <a:pPr lvl="1"/>
            <a:r>
              <a:rPr lang="en-US" dirty="0"/>
              <a:t>The goal is no interruptions to the client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6DE3D7-1CC7-266E-393C-B36F5646C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 are Complex</a:t>
            </a:r>
          </a:p>
        </p:txBody>
      </p:sp>
    </p:spTree>
    <p:extLst>
      <p:ext uri="{BB962C8B-B14F-4D97-AF65-F5344CB8AC3E}">
        <p14:creationId xmlns:p14="http://schemas.microsoft.com/office/powerpoint/2010/main" val="1853039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E51EAF-45F8-3B9A-3CE7-643CBB8677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If we want to move at DevOps speed</a:t>
            </a:r>
          </a:p>
          <a:p>
            <a:pPr lvl="1"/>
            <a:r>
              <a:rPr lang="en-US" dirty="0"/>
              <a:t>We can’t have the database be a bottleneck</a:t>
            </a:r>
          </a:p>
          <a:p>
            <a:pPr lvl="1"/>
            <a:r>
              <a:rPr lang="en-US" dirty="0"/>
              <a:t>We can’t have database deployments be extraordinary</a:t>
            </a:r>
          </a:p>
          <a:p>
            <a:pPr lvl="1"/>
            <a:r>
              <a:rPr lang="en-US" dirty="0"/>
              <a:t>We can’t require humans to make changes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6DE3D7-1CC7-266E-393C-B36F5646C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Needs Zero Downtime</a:t>
            </a:r>
          </a:p>
        </p:txBody>
      </p:sp>
    </p:spTree>
    <p:extLst>
      <p:ext uri="{BB962C8B-B14F-4D97-AF65-F5344CB8AC3E}">
        <p14:creationId xmlns:p14="http://schemas.microsoft.com/office/powerpoint/2010/main" val="3593994299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DO_2022_PPT_Template-CICD" id="{34365253-D6DB-0C4F-90EF-E32CAFB6A08D}" vid="{9C3639E0-74E6-3642-8087-950D52BC9ED4}"/>
    </a:ext>
  </a:extLst>
</a:theme>
</file>

<file path=ppt/theme/theme2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ADDO_2022_PPT_Template-CICD_MAKE A COPY</Template>
  <TotalTime>1531</TotalTime>
  <Words>821</Words>
  <Application>Microsoft Office PowerPoint</Application>
  <PresentationFormat>Widescreen</PresentationFormat>
  <Paragraphs>133</Paragraphs>
  <Slides>29</Slides>
  <Notes>1</Notes>
  <HiddenSlides>1</HiddenSlides>
  <MMClips>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Proxima Soft Extrabold</vt:lpstr>
      <vt:lpstr>Proxima Soft Semibold</vt:lpstr>
      <vt:lpstr>Roboto Regular</vt:lpstr>
      <vt:lpstr>Arial</vt:lpstr>
      <vt:lpstr>Arial Rounded MT Bold</vt:lpstr>
      <vt:lpstr>Calibri</vt:lpstr>
      <vt:lpstr>Franklin Gothic Book</vt:lpstr>
      <vt:lpstr>Microsoft Sans Serif</vt:lpstr>
      <vt:lpstr>Roboto Medium</vt:lpstr>
      <vt:lpstr>1_Custom Design</vt:lpstr>
      <vt:lpstr>2_Custom Design</vt:lpstr>
      <vt:lpstr>PowerPoint Presentation</vt:lpstr>
      <vt:lpstr>What is Zero Downtime?</vt:lpstr>
      <vt:lpstr>PowerPoint Presentation</vt:lpstr>
      <vt:lpstr>Zero downtime is</vt:lpstr>
      <vt:lpstr>Who Needs Zero Downtime?</vt:lpstr>
      <vt:lpstr>Everyone</vt:lpstr>
      <vt:lpstr>Zero downtime is important</vt:lpstr>
      <vt:lpstr>Databases are Complex</vt:lpstr>
      <vt:lpstr>DevOps Needs Zero Downtime</vt:lpstr>
      <vt:lpstr>Adding a Not NULL Column</vt:lpstr>
      <vt:lpstr>A Common Challenge – NOT NULL</vt:lpstr>
      <vt:lpstr>PowerPoint Presentation</vt:lpstr>
      <vt:lpstr>Zero Downtime Adding NOT NULL</vt:lpstr>
      <vt:lpstr>Renaming a Column</vt:lpstr>
      <vt:lpstr>Don’t Rename (but if you must)</vt:lpstr>
      <vt:lpstr>PowerPoint Presentation</vt:lpstr>
      <vt:lpstr>Zero Downtime Rename</vt:lpstr>
      <vt:lpstr>Altering a Procedure / Function</vt:lpstr>
      <vt:lpstr>Altering a Proc Changes the API</vt:lpstr>
      <vt:lpstr>PowerPoint Presentation</vt:lpstr>
      <vt:lpstr>Zero Downtime API Change</vt:lpstr>
      <vt:lpstr>Zero Downtime Patterns</vt:lpstr>
      <vt:lpstr>Use Expand Contract</vt:lpstr>
      <vt:lpstr>Work as a Team</vt:lpstr>
      <vt:lpstr>Database Dev Good Practices</vt:lpstr>
      <vt:lpstr>Run your own demo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Jones</dc:creator>
  <cp:lastModifiedBy>Steve Jones</cp:lastModifiedBy>
  <cp:revision>26</cp:revision>
  <dcterms:created xsi:type="dcterms:W3CDTF">2023-10-02T18:52:08Z</dcterms:created>
  <dcterms:modified xsi:type="dcterms:W3CDTF">2023-10-24T20:05:21Z</dcterms:modified>
</cp:coreProperties>
</file>

<file path=docProps/thumbnail.jpeg>
</file>